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26"/>
  </p:notesMasterIdLst>
  <p:sldIdLst>
    <p:sldId id="256" r:id="rId5"/>
    <p:sldId id="274" r:id="rId6"/>
    <p:sldId id="257" r:id="rId7"/>
    <p:sldId id="263" r:id="rId8"/>
    <p:sldId id="299" r:id="rId9"/>
    <p:sldId id="284" r:id="rId10"/>
    <p:sldId id="272" r:id="rId11"/>
    <p:sldId id="291" r:id="rId12"/>
    <p:sldId id="285" r:id="rId13"/>
    <p:sldId id="275" r:id="rId14"/>
    <p:sldId id="287" r:id="rId15"/>
    <p:sldId id="288" r:id="rId16"/>
    <p:sldId id="269" r:id="rId17"/>
    <p:sldId id="293" r:id="rId18"/>
    <p:sldId id="300" r:id="rId19"/>
    <p:sldId id="296" r:id="rId20"/>
    <p:sldId id="295" r:id="rId21"/>
    <p:sldId id="298" r:id="rId22"/>
    <p:sldId id="297" r:id="rId23"/>
    <p:sldId id="276" r:id="rId24"/>
    <p:sldId id="277" r:id="rId2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4" autoAdjust="0"/>
    <p:restoredTop sz="88591" autoAdjust="0"/>
  </p:normalViewPr>
  <p:slideViewPr>
    <p:cSldViewPr>
      <p:cViewPr varScale="1">
        <p:scale>
          <a:sx n="67" d="100"/>
          <a:sy n="67" d="100"/>
        </p:scale>
        <p:origin x="114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D4394-7440-44D6-AD5F-D922CB228693}" type="datetimeFigureOut">
              <a:rPr lang="da-DK" smtClean="0"/>
              <a:t>05-11-2015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B0B44-DD26-4DBC-97EB-ADF33036DB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2021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B0B44-DD26-4DBC-97EB-ADF33036DB2B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8262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På ruspjecen,</a:t>
            </a:r>
            <a:r>
              <a:rPr lang="da-DK" baseline="0" dirty="0" smtClean="0"/>
              <a:t> som I alle sammen har fået udleveret, har der sneget sig en lille deklinationsfejl ind. Det kan ske for selv den bedste, men citatet, som Immanuel Kant har gjort bevinget, hedder rettelig </a:t>
            </a:r>
            <a:r>
              <a:rPr lang="da-DK" baseline="0" dirty="0" err="1" smtClean="0"/>
              <a:t>Habe</a:t>
            </a:r>
            <a:r>
              <a:rPr lang="da-DK" baseline="0" dirty="0" smtClean="0"/>
              <a:t> Mut, </a:t>
            </a:r>
            <a:r>
              <a:rPr lang="da-DK" baseline="0" dirty="0" err="1" smtClean="0"/>
              <a:t>dich</a:t>
            </a:r>
            <a:r>
              <a:rPr lang="da-DK" baseline="0" dirty="0" smtClean="0"/>
              <a:t> </a:t>
            </a:r>
            <a:r>
              <a:rPr lang="da-DK" i="1" baseline="0" dirty="0" err="1" smtClean="0"/>
              <a:t>deines</a:t>
            </a:r>
            <a:r>
              <a:rPr lang="da-DK" i="1" baseline="0" dirty="0" smtClean="0"/>
              <a:t> </a:t>
            </a:r>
            <a:r>
              <a:rPr lang="da-DK" i="0" baseline="0" dirty="0" err="1" smtClean="0"/>
              <a:t>eigenen</a:t>
            </a:r>
            <a:r>
              <a:rPr lang="da-DK" i="0" baseline="0" dirty="0" smtClean="0"/>
              <a:t> Verstandes </a:t>
            </a:r>
            <a:r>
              <a:rPr lang="da-DK" i="0" baseline="0" dirty="0" err="1" smtClean="0"/>
              <a:t>zu</a:t>
            </a:r>
            <a:r>
              <a:rPr lang="da-DK" i="0" baseline="0" dirty="0" smtClean="0"/>
              <a:t> </a:t>
            </a:r>
            <a:r>
              <a:rPr lang="da-DK" i="0" baseline="0" dirty="0" err="1" smtClean="0"/>
              <a:t>bedienen</a:t>
            </a:r>
            <a:r>
              <a:rPr lang="da-DK" i="0" baseline="0" dirty="0" smtClean="0"/>
              <a:t>. Citatet er velvalgt, synes jeg. Men hvis vi justerer det en anelse, som I kan se i overskriften, bliver citatet endnu mere relevant for det, der foregår her på universitetet. I skal ikke bare have forstand, I skal have </a:t>
            </a:r>
            <a:r>
              <a:rPr lang="da-DK" i="1" baseline="0" dirty="0" smtClean="0"/>
              <a:t>faglig</a:t>
            </a:r>
            <a:r>
              <a:rPr lang="da-DK" i="0" baseline="0" dirty="0" smtClean="0"/>
              <a:t> forstand. </a:t>
            </a:r>
          </a:p>
          <a:p>
            <a:endParaRPr lang="da-DK" i="0" baseline="0" dirty="0" smtClean="0"/>
          </a:p>
          <a:p>
            <a:r>
              <a:rPr lang="da-DK" i="0" baseline="0" dirty="0" smtClean="0"/>
              <a:t>Tysk Ressourcerum er et virtuelt sted på intranettet  </a:t>
            </a:r>
            <a:r>
              <a:rPr lang="da-DK" i="1" baseline="0" dirty="0" smtClean="0"/>
              <a:t>Absalon</a:t>
            </a:r>
            <a:r>
              <a:rPr lang="da-DK" i="0" baseline="0" dirty="0" smtClean="0"/>
              <a:t>, der gerne vil hjælpe jer med at nå det mål.   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B0B44-DD26-4DBC-97EB-ADF33036DB2B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2856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[AFSPIL VIDEO]</a:t>
            </a: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B0B44-DD26-4DBC-97EB-ADF33036DB2B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5833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B0B44-DD26-4DBC-97EB-ADF33036DB2B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7484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B0B44-DD26-4DBC-97EB-ADF33036DB2B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0746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 smtClean="0"/>
              <a:t>We</a:t>
            </a:r>
            <a:r>
              <a:rPr lang="da-DK" dirty="0" smtClean="0"/>
              <a:t> have </a:t>
            </a:r>
            <a:r>
              <a:rPr lang="da-DK" dirty="0" err="1" smtClean="0"/>
              <a:t>also</a:t>
            </a:r>
            <a:r>
              <a:rPr lang="da-DK" dirty="0" smtClean="0"/>
              <a:t> </a:t>
            </a:r>
            <a:r>
              <a:rPr lang="da-DK" dirty="0" err="1" smtClean="0"/>
              <a:t>collected</a:t>
            </a:r>
            <a:r>
              <a:rPr lang="da-DK" baseline="0" dirty="0" smtClean="0"/>
              <a:t> a </a:t>
            </a:r>
            <a:r>
              <a:rPr lang="da-DK" baseline="0" dirty="0" err="1" smtClean="0"/>
              <a:t>significant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number</a:t>
            </a:r>
            <a:r>
              <a:rPr lang="da-DK" baseline="0" dirty="0" smtClean="0"/>
              <a:t> of arguments for </a:t>
            </a:r>
            <a:r>
              <a:rPr lang="da-DK" baseline="0" dirty="0" err="1" smtClean="0"/>
              <a:t>studying</a:t>
            </a:r>
            <a:r>
              <a:rPr lang="da-DK" baseline="0" dirty="0" smtClean="0"/>
              <a:t> German, for </a:t>
            </a:r>
            <a:r>
              <a:rPr lang="da-DK" baseline="0" dirty="0" err="1" smtClean="0"/>
              <a:t>keeping</a:t>
            </a:r>
            <a:r>
              <a:rPr lang="da-DK" baseline="0" dirty="0" smtClean="0"/>
              <a:t> up the </a:t>
            </a:r>
            <a:r>
              <a:rPr lang="da-DK" baseline="0" dirty="0" err="1" smtClean="0"/>
              <a:t>good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spirits</a:t>
            </a:r>
            <a:r>
              <a:rPr lang="da-DK" baseline="0" dirty="0" smtClean="0"/>
              <a:t>, and for </a:t>
            </a:r>
            <a:r>
              <a:rPr lang="da-DK" baseline="0" dirty="0" err="1" smtClean="0"/>
              <a:t>being</a:t>
            </a:r>
            <a:r>
              <a:rPr lang="da-DK" baseline="0" dirty="0" smtClean="0"/>
              <a:t> </a:t>
            </a:r>
            <a:r>
              <a:rPr lang="da-DK" baseline="0" dirty="0" err="1" smtClean="0"/>
              <a:t>able</a:t>
            </a:r>
            <a:r>
              <a:rPr lang="da-DK" baseline="0" dirty="0" smtClean="0"/>
              <a:t> to </a:t>
            </a:r>
            <a:r>
              <a:rPr lang="da-DK" baseline="0" dirty="0" err="1" smtClean="0"/>
              <a:t>defend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oneself</a:t>
            </a:r>
            <a:r>
              <a:rPr lang="da-DK" baseline="0" dirty="0" smtClean="0"/>
              <a:t> at </a:t>
            </a:r>
            <a:r>
              <a:rPr lang="da-DK" baseline="0" dirty="0" err="1" smtClean="0"/>
              <a:t>dinner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conversations</a:t>
            </a:r>
            <a:r>
              <a:rPr lang="da-DK" baseline="0" dirty="0" smtClean="0"/>
              <a:t>.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B0B44-DD26-4DBC-97EB-ADF33036DB2B}" type="slidenum">
              <a:rPr lang="da-DK" smtClean="0"/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9924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6D98D-4F62-4A1C-AB11-81E75AC60ECF}" type="datetime1">
              <a:rPr lang="da-DK" smtClean="0"/>
              <a:t>05-11-2015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8B21-92BF-4697-A140-37D60951EB55}" type="slidenum">
              <a:rPr lang="da-DK" smtClean="0"/>
              <a:t>‹nr.›</a:t>
            </a:fld>
            <a:endParaRPr lang="da-DK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F898-2710-4202-AD93-4F17A99343B0}" type="datetime1">
              <a:rPr lang="da-DK" smtClean="0"/>
              <a:t>05-11-2015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8B21-92BF-4697-A140-37D60951EB5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5DE24-FEB7-4C0D-B945-4DDA6AB4ADDA}" type="datetime1">
              <a:rPr lang="da-DK" smtClean="0"/>
              <a:t>05-11-2015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8B21-92BF-4697-A140-37D60951EB5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D9E8-8EB8-413C-B392-1B88A6EBF746}" type="datetime1">
              <a:rPr lang="da-DK" smtClean="0"/>
              <a:t>05-11-2015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8B21-92BF-4697-A140-37D60951EB5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8DD03-DCEE-475C-A006-12CCAD94CE5B}" type="datetime1">
              <a:rPr lang="da-DK" smtClean="0"/>
              <a:t>05-11-2015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8B21-92BF-4697-A140-37D60951EB55}" type="slidenum">
              <a:rPr lang="da-DK" smtClean="0"/>
              <a:t>‹nr.›</a:t>
            </a:fld>
            <a:endParaRPr lang="da-DK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0E12-47DC-4531-808E-7F2F399B92F0}" type="datetime1">
              <a:rPr lang="da-DK" smtClean="0"/>
              <a:t>05-11-2015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8B21-92BF-4697-A140-37D60951EB5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344EE-2B7A-422C-920B-BDB8D44C12A8}" type="datetime1">
              <a:rPr lang="da-DK" smtClean="0"/>
              <a:t>05-11-2015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8B21-92BF-4697-A140-37D60951EB55}" type="slidenum">
              <a:rPr lang="da-DK" smtClean="0"/>
              <a:t>‹nr.›</a:t>
            </a:fld>
            <a:endParaRPr lang="da-DK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D3977-5DC1-4807-B31F-9A9D3B1EA015}" type="datetime1">
              <a:rPr lang="da-DK" smtClean="0"/>
              <a:t>05-11-2015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8B21-92BF-4697-A140-37D60951EB5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2760-E155-40AB-AE89-B17AB5CD9DDA}" type="datetime1">
              <a:rPr lang="da-DK" smtClean="0"/>
              <a:t>05-11-2015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8B21-92BF-4697-A140-37D60951EB5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7045-925C-4654-8E5A-AF5861157494}" type="datetime1">
              <a:rPr lang="da-DK" smtClean="0"/>
              <a:t>05-11-2015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8B21-92BF-4697-A140-37D60951EB55}" type="slidenum">
              <a:rPr lang="da-DK" smtClean="0"/>
              <a:t>‹nr.›</a:t>
            </a:fld>
            <a:endParaRPr lang="da-DK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BB192-97AB-4AD8-9D2A-A92D646B3C26}" type="datetime1">
              <a:rPr lang="da-DK" smtClean="0"/>
              <a:t>05-11-2015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8B21-92BF-4697-A140-37D60951EB5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5EF4D01-E944-4081-A9B5-89CF53A3733E}" type="datetime1">
              <a:rPr lang="da-DK" smtClean="0"/>
              <a:t>05-11-2015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6498B21-92BF-4697-A140-37D60951EB55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German </a:t>
            </a:r>
            <a:r>
              <a:rPr lang="da-DK" dirty="0" err="1"/>
              <a:t>resource</a:t>
            </a:r>
            <a:r>
              <a:rPr lang="da-DK" dirty="0"/>
              <a:t> </a:t>
            </a:r>
            <a:r>
              <a:rPr lang="da-DK" dirty="0" err="1" smtClean="0"/>
              <a:t>room</a:t>
            </a:r>
            <a:r>
              <a:rPr lang="da-DK" dirty="0" smtClean="0"/>
              <a:t> (GRR)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3598168" cy="1075928"/>
          </a:xfrm>
        </p:spPr>
        <p:txBody>
          <a:bodyPr>
            <a:noAutofit/>
          </a:bodyPr>
          <a:lstStyle/>
          <a:p>
            <a:r>
              <a:rPr lang="da-DK" sz="3200" dirty="0"/>
              <a:t>Dynamic </a:t>
            </a:r>
            <a:r>
              <a:rPr lang="da-DK" sz="3200" dirty="0" err="1" smtClean="0"/>
              <a:t>archives</a:t>
            </a:r>
            <a:r>
              <a:rPr lang="da-DK" sz="3200" dirty="0" smtClean="0"/>
              <a:t> for German Studies, </a:t>
            </a:r>
            <a:r>
              <a:rPr lang="da-DK" sz="3200" dirty="0"/>
              <a:t>E</a:t>
            </a:r>
            <a:r>
              <a:rPr lang="da-DK" sz="3200" dirty="0" smtClean="0"/>
              <a:t>-</a:t>
            </a:r>
            <a:r>
              <a:rPr lang="da-DK" sz="3200" dirty="0" err="1" smtClean="0"/>
              <a:t>playground</a:t>
            </a:r>
            <a:r>
              <a:rPr lang="da-DK" sz="3200" dirty="0" smtClean="0"/>
              <a:t> </a:t>
            </a:r>
            <a:r>
              <a:rPr lang="da-DK" sz="3200" dirty="0"/>
              <a:t>and </a:t>
            </a:r>
            <a:r>
              <a:rPr lang="da-DK" sz="3200" dirty="0" smtClean="0"/>
              <a:t>German </a:t>
            </a:r>
            <a:r>
              <a:rPr lang="da-DK" sz="3200" dirty="0" err="1" smtClean="0"/>
              <a:t>Practice</a:t>
            </a:r>
            <a:r>
              <a:rPr lang="da-DK" sz="3200" dirty="0" smtClean="0"/>
              <a:t> </a:t>
            </a:r>
            <a:r>
              <a:rPr lang="da-DK" sz="3200" dirty="0" err="1" smtClean="0"/>
              <a:t>Area</a:t>
            </a:r>
            <a:endParaRPr lang="da-DK" sz="3200" b="1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8B21-92BF-4697-A140-37D60951EB55}" type="slidenum">
              <a:rPr lang="da-DK" smtClean="0"/>
              <a:t>1</a:t>
            </a:fld>
            <a:endParaRPr lang="da-DK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645024"/>
            <a:ext cx="4032448" cy="230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74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83432"/>
          </a:xfrm>
        </p:spPr>
        <p:txBody>
          <a:bodyPr>
            <a:normAutofit/>
          </a:bodyPr>
          <a:lstStyle/>
          <a:p>
            <a:r>
              <a:rPr lang="da-DK" dirty="0"/>
              <a:t>Language </a:t>
            </a:r>
            <a:r>
              <a:rPr lang="da-DK" dirty="0" err="1"/>
              <a:t>p</a:t>
            </a:r>
            <a:r>
              <a:rPr lang="da-DK" dirty="0" err="1" smtClean="0"/>
              <a:t>roficiency</a:t>
            </a:r>
            <a:r>
              <a:rPr lang="da-DK" dirty="0" smtClean="0"/>
              <a:t> </a:t>
            </a:r>
            <a:r>
              <a:rPr lang="da-DK" dirty="0" err="1"/>
              <a:t>e</a:t>
            </a:r>
            <a:r>
              <a:rPr lang="da-DK" dirty="0" err="1" smtClean="0"/>
              <a:t>xercises</a:t>
            </a:r>
            <a:r>
              <a:rPr lang="da-DK" sz="2200" dirty="0" smtClean="0"/>
              <a:t/>
            </a:r>
            <a:br>
              <a:rPr lang="da-DK" sz="2200" dirty="0" smtClean="0"/>
            </a:br>
            <a:r>
              <a:rPr lang="da-DK" sz="2200" dirty="0" err="1" smtClean="0"/>
              <a:t>Example</a:t>
            </a:r>
            <a:r>
              <a:rPr lang="da-DK" sz="2200" dirty="0" smtClean="0"/>
              <a:t>: </a:t>
            </a:r>
            <a:r>
              <a:rPr lang="da-DK" sz="2200" dirty="0" err="1" smtClean="0"/>
              <a:t>Grammatical</a:t>
            </a:r>
            <a:r>
              <a:rPr lang="da-DK" sz="2200" dirty="0" smtClean="0"/>
              <a:t> and </a:t>
            </a:r>
            <a:r>
              <a:rPr lang="da-DK" sz="2200" dirty="0" err="1" smtClean="0"/>
              <a:t>other</a:t>
            </a:r>
            <a:r>
              <a:rPr lang="da-DK" sz="2200" dirty="0" smtClean="0"/>
              <a:t> </a:t>
            </a:r>
            <a:r>
              <a:rPr lang="da-DK" sz="2200" dirty="0" err="1" smtClean="0"/>
              <a:t>linguistic</a:t>
            </a:r>
            <a:r>
              <a:rPr lang="da-DK" sz="2200" dirty="0" smtClean="0"/>
              <a:t> </a:t>
            </a:r>
            <a:r>
              <a:rPr lang="da-DK" sz="2200" dirty="0" err="1" smtClean="0"/>
              <a:t>exercises</a:t>
            </a:r>
            <a:r>
              <a:rPr lang="da-DK" sz="2200" dirty="0" smtClean="0"/>
              <a:t> with auto-feedback (1) </a:t>
            </a:r>
            <a:endParaRPr lang="da-DK" sz="2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32176"/>
          </a:xfrm>
        </p:spPr>
        <p:txBody>
          <a:bodyPr/>
          <a:lstStyle/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8B21-92BF-4697-A140-37D60951EB55}" type="slidenum">
              <a:rPr lang="da-DK" smtClean="0"/>
              <a:t>10</a:t>
            </a:fld>
            <a:endParaRPr lang="da-DK"/>
          </a:p>
        </p:txBody>
      </p:sp>
      <p:pic>
        <p:nvPicPr>
          <p:cNvPr id="5" name="Pladsholder til indhold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1" y="2132856"/>
            <a:ext cx="5239169" cy="434414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358" y="4581128"/>
            <a:ext cx="5285902" cy="111406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536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7448"/>
          </a:xfrm>
        </p:spPr>
        <p:txBody>
          <a:bodyPr>
            <a:normAutofit/>
          </a:bodyPr>
          <a:lstStyle/>
          <a:p>
            <a:r>
              <a:rPr lang="da-DK" dirty="0"/>
              <a:t>Language </a:t>
            </a:r>
            <a:r>
              <a:rPr lang="da-DK" dirty="0" err="1"/>
              <a:t>p</a:t>
            </a:r>
            <a:r>
              <a:rPr lang="da-DK" dirty="0" err="1" smtClean="0"/>
              <a:t>roficiency</a:t>
            </a:r>
            <a:r>
              <a:rPr lang="da-DK" dirty="0" smtClean="0"/>
              <a:t> </a:t>
            </a:r>
            <a:r>
              <a:rPr lang="da-DK" dirty="0" err="1"/>
              <a:t>e</a:t>
            </a:r>
            <a:r>
              <a:rPr lang="da-DK" dirty="0" err="1" smtClean="0"/>
              <a:t>xercises</a:t>
            </a:r>
            <a:r>
              <a:rPr lang="da-DK" dirty="0"/>
              <a:t/>
            </a:r>
            <a:br>
              <a:rPr lang="da-DK" dirty="0"/>
            </a:br>
            <a:r>
              <a:rPr lang="da-DK" sz="2200" dirty="0" err="1"/>
              <a:t>Example</a:t>
            </a:r>
            <a:r>
              <a:rPr lang="da-DK" sz="2200" dirty="0"/>
              <a:t>: </a:t>
            </a:r>
            <a:r>
              <a:rPr lang="da-DK" sz="2200" dirty="0" err="1"/>
              <a:t>Grammatical</a:t>
            </a:r>
            <a:r>
              <a:rPr lang="da-DK" sz="2200" dirty="0"/>
              <a:t> and </a:t>
            </a:r>
            <a:r>
              <a:rPr lang="da-DK" sz="2200" dirty="0" err="1"/>
              <a:t>other</a:t>
            </a:r>
            <a:r>
              <a:rPr lang="da-DK" sz="2200" dirty="0"/>
              <a:t> </a:t>
            </a:r>
            <a:r>
              <a:rPr lang="da-DK" sz="2200" dirty="0" err="1"/>
              <a:t>linguistic</a:t>
            </a:r>
            <a:r>
              <a:rPr lang="da-DK" sz="2200" dirty="0"/>
              <a:t> </a:t>
            </a:r>
            <a:r>
              <a:rPr lang="da-DK" sz="2200" dirty="0" err="1"/>
              <a:t>exercises</a:t>
            </a:r>
            <a:r>
              <a:rPr lang="da-DK" sz="2200" dirty="0"/>
              <a:t> with </a:t>
            </a:r>
            <a:r>
              <a:rPr lang="da-DK" sz="2200" dirty="0" smtClean="0"/>
              <a:t>auto-feedback (2)</a:t>
            </a:r>
            <a:endParaRPr lang="da-DK" sz="2200" dirty="0"/>
          </a:p>
        </p:txBody>
      </p:sp>
      <p:pic>
        <p:nvPicPr>
          <p:cNvPr id="5" name="Pladsholder til indhol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988840"/>
            <a:ext cx="4824536" cy="4696833"/>
          </a:xfrm>
          <a:ln>
            <a:solidFill>
              <a:schemeClr val="tx1"/>
            </a:solidFill>
          </a:ln>
        </p:spPr>
      </p:pic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8B21-92BF-4697-A140-37D60951EB55}" type="slidenum">
              <a:rPr lang="da-DK" smtClean="0"/>
              <a:t>11</a:t>
            </a:fld>
            <a:endParaRPr lang="da-DK"/>
          </a:p>
        </p:txBody>
      </p:sp>
      <p:sp>
        <p:nvSpPr>
          <p:cNvPr id="6" name="Rektangel 5"/>
          <p:cNvSpPr/>
          <p:nvPr/>
        </p:nvSpPr>
        <p:spPr>
          <a:xfrm>
            <a:off x="4564743" y="2231946"/>
            <a:ext cx="4320480" cy="11521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Description:</a:t>
            </a:r>
            <a:br>
              <a:rPr lang="en-US" dirty="0"/>
            </a:br>
            <a:r>
              <a:rPr lang="en-US" dirty="0"/>
              <a:t>Put the parts together in pairs to form an authentic </a:t>
            </a:r>
            <a:r>
              <a:rPr lang="en-US" dirty="0" smtClean="0"/>
              <a:t>saying</a:t>
            </a:r>
            <a:endParaRPr lang="da-DK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79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Language </a:t>
            </a:r>
            <a:r>
              <a:rPr lang="da-DK" dirty="0" err="1"/>
              <a:t>p</a:t>
            </a:r>
            <a:r>
              <a:rPr lang="da-DK" dirty="0" err="1" smtClean="0"/>
              <a:t>roficiency</a:t>
            </a:r>
            <a:r>
              <a:rPr lang="da-DK" dirty="0" smtClean="0"/>
              <a:t> </a:t>
            </a:r>
            <a:r>
              <a:rPr lang="da-DK" dirty="0" err="1"/>
              <a:t>e</a:t>
            </a:r>
            <a:r>
              <a:rPr lang="da-DK" dirty="0" err="1" smtClean="0"/>
              <a:t>xercises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sz="2200" dirty="0" err="1"/>
              <a:t>Example</a:t>
            </a:r>
            <a:r>
              <a:rPr lang="da-DK" sz="2200" dirty="0"/>
              <a:t>: </a:t>
            </a:r>
            <a:r>
              <a:rPr lang="da-DK" sz="2200" dirty="0" err="1"/>
              <a:t>Grammatical</a:t>
            </a:r>
            <a:r>
              <a:rPr lang="da-DK" sz="2200" dirty="0"/>
              <a:t> and </a:t>
            </a:r>
            <a:r>
              <a:rPr lang="da-DK" sz="2200" dirty="0" err="1"/>
              <a:t>other</a:t>
            </a:r>
            <a:r>
              <a:rPr lang="da-DK" sz="2200" dirty="0"/>
              <a:t> </a:t>
            </a:r>
            <a:r>
              <a:rPr lang="da-DK" sz="2200" dirty="0" err="1"/>
              <a:t>linguistic</a:t>
            </a:r>
            <a:r>
              <a:rPr lang="da-DK" sz="2200" dirty="0"/>
              <a:t> </a:t>
            </a:r>
            <a:r>
              <a:rPr lang="da-DK" sz="2200" dirty="0" err="1"/>
              <a:t>exercises</a:t>
            </a:r>
            <a:r>
              <a:rPr lang="da-DK" sz="2200" dirty="0"/>
              <a:t> with </a:t>
            </a:r>
            <a:r>
              <a:rPr lang="da-DK" sz="2200" dirty="0" smtClean="0"/>
              <a:t>auto-feedback (3)</a:t>
            </a:r>
            <a:endParaRPr lang="da-DK" sz="2200" dirty="0"/>
          </a:p>
        </p:txBody>
      </p:sp>
      <p:pic>
        <p:nvPicPr>
          <p:cNvPr id="5" name="Pladsholder til indhol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28800"/>
            <a:ext cx="7751870" cy="4876800"/>
          </a:xfrm>
          <a:ln>
            <a:solidFill>
              <a:schemeClr val="tx1"/>
            </a:solidFill>
          </a:ln>
        </p:spPr>
      </p:pic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8B21-92BF-4697-A140-37D60951EB55}" type="slidenum">
              <a:rPr lang="da-DK" smtClean="0"/>
              <a:t>12</a:t>
            </a:fld>
            <a:endParaRPr lang="da-DK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537347"/>
            <a:ext cx="5707090" cy="108913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0380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b="1" dirty="0" err="1" smtClean="0"/>
              <a:t>Weekly</a:t>
            </a:r>
            <a:r>
              <a:rPr lang="da-DK" b="1" dirty="0" smtClean="0"/>
              <a:t> quiz with </a:t>
            </a:r>
            <a:r>
              <a:rPr lang="da-DK" b="1" dirty="0" err="1" smtClean="0"/>
              <a:t>answers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4876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da-DK" dirty="0"/>
              <a:t> </a:t>
            </a:r>
            <a:r>
              <a:rPr lang="da-DK" dirty="0" smtClean="0"/>
              <a:t>Feedback to media </a:t>
            </a:r>
            <a:r>
              <a:rPr lang="da-DK" dirty="0" err="1" smtClean="0"/>
              <a:t>usage</a:t>
            </a:r>
            <a:r>
              <a:rPr lang="da-DK" dirty="0" smtClean="0"/>
              <a:t> and general </a:t>
            </a:r>
            <a:r>
              <a:rPr lang="da-DK" dirty="0" err="1" smtClean="0"/>
              <a:t>knowledge</a:t>
            </a:r>
            <a:endParaRPr lang="da-DK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da-DK" dirty="0" smtClean="0"/>
              <a:t> The </a:t>
            </a:r>
            <a:r>
              <a:rPr lang="da-DK" dirty="0" err="1" smtClean="0"/>
              <a:t>joy</a:t>
            </a:r>
            <a:r>
              <a:rPr lang="da-DK" dirty="0" smtClean="0"/>
              <a:t> in </a:t>
            </a:r>
            <a:r>
              <a:rPr lang="da-DK" dirty="0" err="1" smtClean="0"/>
              <a:t>testing</a:t>
            </a:r>
            <a:r>
              <a:rPr lang="da-DK" dirty="0" smtClean="0"/>
              <a:t> </a:t>
            </a:r>
            <a:r>
              <a:rPr lang="da-DK" dirty="0" err="1" smtClean="0"/>
              <a:t>oneself</a:t>
            </a:r>
            <a:r>
              <a:rPr lang="da-DK" dirty="0" smtClean="0"/>
              <a:t> and the </a:t>
            </a:r>
            <a:r>
              <a:rPr lang="da-DK" dirty="0" err="1" smtClean="0"/>
              <a:t>delight</a:t>
            </a:r>
            <a:r>
              <a:rPr lang="da-DK" dirty="0" smtClean="0"/>
              <a:t> at </a:t>
            </a:r>
            <a:r>
              <a:rPr lang="da-DK" dirty="0" err="1" smtClean="0"/>
              <a:t>competing</a:t>
            </a:r>
            <a:endParaRPr lang="da-DK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da-DK" dirty="0" smtClean="0"/>
              <a:t> </a:t>
            </a:r>
            <a:r>
              <a:rPr lang="da-DK" dirty="0" err="1" smtClean="0"/>
              <a:t>Creating</a:t>
            </a:r>
            <a:r>
              <a:rPr lang="da-DK" dirty="0" smtClean="0"/>
              <a:t> a </a:t>
            </a:r>
            <a:r>
              <a:rPr lang="da-DK" dirty="0" err="1" smtClean="0"/>
              <a:t>wider</a:t>
            </a:r>
            <a:r>
              <a:rPr lang="da-DK" dirty="0" smtClean="0"/>
              <a:t> </a:t>
            </a:r>
            <a:r>
              <a:rPr lang="da-DK" dirty="0" err="1" smtClean="0"/>
              <a:t>overview</a:t>
            </a:r>
            <a:r>
              <a:rPr lang="da-DK" dirty="0" smtClean="0"/>
              <a:t> </a:t>
            </a:r>
            <a:endParaRPr lang="da-DK" sz="3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da-DK" dirty="0" smtClean="0"/>
              <a:t> Here students and </a:t>
            </a:r>
            <a:r>
              <a:rPr lang="da-DK" dirty="0" err="1" smtClean="0"/>
              <a:t>teachers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compete</a:t>
            </a:r>
            <a:r>
              <a:rPr lang="da-DK" dirty="0" smtClean="0"/>
              <a:t> with </a:t>
            </a:r>
            <a:r>
              <a:rPr lang="da-DK" dirty="0" err="1" smtClean="0"/>
              <a:t>each</a:t>
            </a:r>
            <a:r>
              <a:rPr lang="da-DK" dirty="0" smtClean="0"/>
              <a:t> </a:t>
            </a:r>
            <a:r>
              <a:rPr lang="da-DK" dirty="0" err="1" smtClean="0"/>
              <a:t>other</a:t>
            </a:r>
            <a:endParaRPr lang="da-DK" dirty="0"/>
          </a:p>
          <a:p>
            <a:pPr>
              <a:buFont typeface="Wingdings" panose="05000000000000000000" pitchFamily="2" charset="2"/>
              <a:buChar char="q"/>
            </a:pPr>
            <a:r>
              <a:rPr lang="da-DK" dirty="0" smtClean="0"/>
              <a:t> </a:t>
            </a:r>
            <a:r>
              <a:rPr lang="da-DK" dirty="0" smtClean="0"/>
              <a:t>Students and </a:t>
            </a:r>
            <a:r>
              <a:rPr lang="da-DK" dirty="0" err="1" smtClean="0"/>
              <a:t>teachers</a:t>
            </a:r>
            <a:r>
              <a:rPr lang="da-DK" dirty="0" smtClean="0"/>
              <a:t> </a:t>
            </a:r>
            <a:r>
              <a:rPr lang="da-DK" dirty="0" err="1" smtClean="0"/>
              <a:t>may</a:t>
            </a:r>
            <a:r>
              <a:rPr lang="da-DK" dirty="0" smtClean="0"/>
              <a:t> </a:t>
            </a:r>
            <a:r>
              <a:rPr lang="da-DK" dirty="0" err="1" smtClean="0"/>
              <a:t>take</a:t>
            </a:r>
            <a:r>
              <a:rPr lang="da-DK" dirty="0" smtClean="0"/>
              <a:t> </a:t>
            </a:r>
            <a:r>
              <a:rPr lang="da-DK" dirty="0" err="1" smtClean="0"/>
              <a:t>turns</a:t>
            </a:r>
            <a:r>
              <a:rPr lang="da-DK" dirty="0" smtClean="0"/>
              <a:t> at the </a:t>
            </a:r>
            <a:r>
              <a:rPr lang="da-DK" dirty="0" err="1" smtClean="0"/>
              <a:t>creating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8B21-92BF-4697-A140-37D60951EB55}" type="slidenum">
              <a:rPr lang="da-DK" smtClean="0"/>
              <a:t>13</a:t>
            </a:fld>
            <a:endParaRPr lang="da-DK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933056"/>
            <a:ext cx="4166592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91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a-DK" dirty="0" smtClean="0"/>
              <a:t>German </a:t>
            </a:r>
            <a:r>
              <a:rPr lang="da-DK" dirty="0" err="1" smtClean="0"/>
              <a:t>weekly</a:t>
            </a:r>
            <a:r>
              <a:rPr lang="da-DK" dirty="0" smtClean="0"/>
              <a:t> quiz, an </a:t>
            </a:r>
            <a:r>
              <a:rPr lang="da-DK" dirty="0" err="1" smtClean="0"/>
              <a:t>example</a:t>
            </a:r>
            <a:r>
              <a:rPr lang="da-DK" dirty="0" smtClean="0"/>
              <a:t> from </a:t>
            </a:r>
            <a:r>
              <a:rPr lang="da-DK" dirty="0" err="1" smtClean="0"/>
              <a:t>week</a:t>
            </a:r>
            <a:r>
              <a:rPr lang="da-DK" dirty="0" smtClean="0"/>
              <a:t> 34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8B21-92BF-4697-A140-37D60951EB55}" type="slidenum">
              <a:rPr lang="da-DK" smtClean="0"/>
              <a:t>14</a:t>
            </a:fld>
            <a:endParaRPr lang="da-DK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44144"/>
          </a:xfrm>
        </p:spPr>
        <p:txBody>
          <a:bodyPr/>
          <a:lstStyle/>
          <a:p>
            <a:endParaRPr lang="da-DK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47" y="1709928"/>
            <a:ext cx="8267700" cy="47670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25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/>
              <a:t>3. </a:t>
            </a:r>
            <a:r>
              <a:rPr lang="da-DK" b="1" dirty="0" err="1" smtClean="0"/>
              <a:t>Useful</a:t>
            </a:r>
            <a:r>
              <a:rPr lang="da-DK" b="1" dirty="0" smtClean="0"/>
              <a:t> links and </a:t>
            </a:r>
            <a:r>
              <a:rPr lang="da-DK" b="1" dirty="0" err="1" smtClean="0"/>
              <a:t>helpful</a:t>
            </a:r>
            <a:r>
              <a:rPr lang="da-DK" b="1" dirty="0" smtClean="0"/>
              <a:t> references to </a:t>
            </a:r>
            <a:r>
              <a:rPr lang="da-DK" b="1" dirty="0" err="1" smtClean="0"/>
              <a:t>resources</a:t>
            </a:r>
            <a:r>
              <a:rPr lang="da-DK" b="1" dirty="0" smtClean="0"/>
              <a:t>. </a:t>
            </a:r>
            <a:endParaRPr lang="da-DK" dirty="0"/>
          </a:p>
        </p:txBody>
      </p:sp>
      <p:pic>
        <p:nvPicPr>
          <p:cNvPr id="5" name="Pladsholder til indhold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62" y="1916832"/>
            <a:ext cx="4038600" cy="2355850"/>
          </a:xfrm>
          <a:prstGeom prst="rect">
            <a:avLst/>
          </a:prstGeom>
          <a:ln w="12700">
            <a:solidFill>
              <a:schemeClr val="tx2"/>
            </a:solidFill>
          </a:ln>
        </p:spPr>
      </p:pic>
      <p:sp>
        <p:nvSpPr>
          <p:cNvPr id="7" name="Pladsholder til indhold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da-DK" sz="3200" dirty="0" smtClean="0"/>
              <a:t>Media and </a:t>
            </a:r>
            <a:r>
              <a:rPr lang="da-DK" sz="3200" dirty="0" err="1" smtClean="0"/>
              <a:t>entertainment</a:t>
            </a:r>
            <a:endParaRPr lang="da-DK" sz="3200" dirty="0" smtClean="0"/>
          </a:p>
          <a:p>
            <a:r>
              <a:rPr lang="da-DK" sz="3200" dirty="0" err="1" smtClean="0"/>
              <a:t>Homepages</a:t>
            </a:r>
            <a:endParaRPr lang="da-DK" sz="3200" dirty="0"/>
          </a:p>
          <a:p>
            <a:r>
              <a:rPr lang="da-DK" sz="3200" dirty="0" smtClean="0"/>
              <a:t>Links</a:t>
            </a:r>
          </a:p>
          <a:p>
            <a:r>
              <a:rPr lang="da-DK" sz="3200" dirty="0" smtClean="0"/>
              <a:t>Good to know</a:t>
            </a:r>
            <a:endParaRPr lang="da-DK" sz="320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8B21-92BF-4697-A140-37D60951EB55}" type="slidenum">
              <a:rPr lang="da-DK" smtClean="0"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730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3352"/>
          </a:xfrm>
        </p:spPr>
        <p:txBody>
          <a:bodyPr>
            <a:normAutofit fontScale="90000"/>
          </a:bodyPr>
          <a:lstStyle/>
          <a:p>
            <a:pPr algn="ctr"/>
            <a:r>
              <a:rPr lang="da-DK" dirty="0" smtClean="0"/>
              <a:t>4) </a:t>
            </a:r>
            <a:r>
              <a:rPr lang="da-DK" dirty="0" err="1" smtClean="0"/>
              <a:t>About</a:t>
            </a:r>
            <a:r>
              <a:rPr lang="da-DK" dirty="0" smtClean="0"/>
              <a:t> </a:t>
            </a:r>
            <a:r>
              <a:rPr lang="da-DK" dirty="0" err="1" smtClean="0"/>
              <a:t>life</a:t>
            </a:r>
            <a:r>
              <a:rPr lang="da-DK" dirty="0" smtClean="0"/>
              <a:t> as a student, motivation, progression etc.</a:t>
            </a:r>
            <a:endParaRPr lang="da-DK" dirty="0"/>
          </a:p>
        </p:txBody>
      </p:sp>
      <p:pic>
        <p:nvPicPr>
          <p:cNvPr id="8" name="Pladsholder til indhold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628800"/>
            <a:ext cx="8515108" cy="5136232"/>
          </a:xfrm>
        </p:spPr>
      </p:pic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8B21-92BF-4697-A140-37D60951EB55}" type="slidenum">
              <a:rPr lang="da-DK" smtClean="0"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160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 14"/>
          <p:cNvSpPr>
            <a:spLocks noGrp="1"/>
          </p:cNvSpPr>
          <p:nvPr>
            <p:ph type="title"/>
          </p:nvPr>
        </p:nvSpPr>
        <p:spPr>
          <a:xfrm>
            <a:off x="251520" y="792080"/>
            <a:ext cx="2448272" cy="3284992"/>
          </a:xfrm>
        </p:spPr>
        <p:txBody>
          <a:bodyPr/>
          <a:lstStyle/>
          <a:p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/>
              <a:t/>
            </a:r>
            <a:br>
              <a:rPr lang="da-DK" sz="2800" dirty="0"/>
            </a:b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en-US" sz="2800" dirty="0"/>
              <a:t>A</a:t>
            </a:r>
            <a:r>
              <a:rPr lang="en-US" sz="2800" dirty="0" smtClean="0"/>
              <a:t>dvice </a:t>
            </a:r>
            <a:r>
              <a:rPr lang="en-US" sz="2800" dirty="0"/>
              <a:t>for </a:t>
            </a:r>
            <a:r>
              <a:rPr lang="en-US" sz="2800" dirty="0" smtClean="0"/>
              <a:t>preparing exams and writing exam papers </a:t>
            </a:r>
            <a:r>
              <a:rPr lang="en-US" sz="2800" dirty="0"/>
              <a:t>in Linguistics</a:t>
            </a:r>
            <a:endParaRPr lang="da-DK" sz="2800" dirty="0"/>
          </a:p>
        </p:txBody>
      </p:sp>
      <p:pic>
        <p:nvPicPr>
          <p:cNvPr id="8" name="Pladsholder til indhold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520191"/>
            <a:ext cx="4467171" cy="5850448"/>
          </a:xfrm>
          <a:ln>
            <a:solidFill>
              <a:schemeClr val="tx1"/>
            </a:solidFill>
          </a:ln>
        </p:spPr>
      </p:pic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8B21-92BF-4697-A140-37D60951EB55}" type="slidenum">
              <a:rPr lang="da-DK" smtClean="0"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226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Motivation</a:t>
            </a:r>
            <a:endParaRPr lang="da-DK" dirty="0"/>
          </a:p>
        </p:txBody>
      </p:sp>
      <p:pic>
        <p:nvPicPr>
          <p:cNvPr id="5" name="Pladsholder til indhold 1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8598" y="548680"/>
            <a:ext cx="4451837" cy="6011924"/>
          </a:xfrm>
        </p:spPr>
      </p:pic>
      <p:sp>
        <p:nvSpPr>
          <p:cNvPr id="11" name="Pladsholder til tekst 10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8B21-92BF-4697-A140-37D60951EB55}" type="slidenum">
              <a:rPr lang="da-DK" smtClean="0"/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378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a-DK" sz="3200" b="1" dirty="0" smtClean="0"/>
              <a:t/>
            </a:r>
            <a:br>
              <a:rPr lang="da-DK" sz="3200" b="1" dirty="0" smtClean="0"/>
            </a:br>
            <a:r>
              <a:rPr lang="da-DK" sz="3200" b="1" dirty="0" smtClean="0"/>
              <a:t>5. </a:t>
            </a:r>
            <a:r>
              <a:rPr lang="en-US" sz="3200" b="1" dirty="0" smtClean="0"/>
              <a:t>Papers, </a:t>
            </a:r>
            <a:r>
              <a:rPr lang="en-US" sz="3200" b="1" dirty="0"/>
              <a:t>BA projects, </a:t>
            </a:r>
            <a:r>
              <a:rPr lang="en-US" sz="3200" b="1" dirty="0" smtClean="0"/>
              <a:t>master´s theses</a:t>
            </a:r>
            <a:r>
              <a:rPr lang="en-US" sz="3200" b="1" dirty="0"/>
              <a:t>, </a:t>
            </a:r>
            <a:r>
              <a:rPr lang="en-US" sz="3200" b="1" dirty="0" smtClean="0"/>
              <a:t>synopses</a:t>
            </a:r>
            <a:r>
              <a:rPr lang="en-US" sz="3200" b="1" dirty="0"/>
              <a:t>, etc.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3200" dirty="0"/>
              <a:t>A </a:t>
            </a:r>
            <a:r>
              <a:rPr lang="da-DK" sz="3200" i="1" dirty="0" err="1"/>
              <a:t>dynamic</a:t>
            </a:r>
            <a:r>
              <a:rPr lang="da-DK" sz="3200" dirty="0"/>
              <a:t> </a:t>
            </a:r>
            <a:r>
              <a:rPr lang="da-DK" sz="3200" dirty="0" err="1" smtClean="0"/>
              <a:t>archive</a:t>
            </a:r>
            <a:endParaRPr lang="da-DK" sz="3200" dirty="0" smtClean="0"/>
          </a:p>
          <a:p>
            <a:pPr marL="0" indent="0">
              <a:buNone/>
            </a:pPr>
            <a:r>
              <a:rPr lang="en-US" dirty="0"/>
              <a:t>papers, home assignments, translations, </a:t>
            </a:r>
            <a:r>
              <a:rPr lang="en-US" dirty="0" smtClean="0"/>
              <a:t>master´s theses</a:t>
            </a:r>
            <a:r>
              <a:rPr lang="en-US" dirty="0"/>
              <a:t>, (partly commented and with a note) slides from guest lectures (German Friday)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8B21-92BF-4697-A140-37D60951EB55}" type="slidenum">
              <a:rPr lang="da-DK" smtClean="0"/>
              <a:t>19</a:t>
            </a:fld>
            <a:endParaRPr lang="da-DK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32" y="3627133"/>
            <a:ext cx="7461335" cy="2849867"/>
          </a:xfrm>
          <a:prstGeom prst="rect">
            <a:avLst/>
          </a:prstGeom>
          <a:ln w="12700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350699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63496"/>
            <a:ext cx="8229600" cy="1239416"/>
          </a:xfrm>
        </p:spPr>
        <p:txBody>
          <a:bodyPr>
            <a:noAutofit/>
          </a:bodyPr>
          <a:lstStyle/>
          <a:p>
            <a:pPr algn="ctr"/>
            <a:r>
              <a:rPr lang="da-DK" sz="3200" dirty="0" smtClean="0"/>
              <a:t>Purpose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2"/>
          </p:nvPr>
        </p:nvSpPr>
        <p:spPr>
          <a:xfrm>
            <a:off x="457200" y="1618936"/>
            <a:ext cx="3931920" cy="47707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 Resource </a:t>
            </a:r>
            <a:r>
              <a:rPr lang="en-US" dirty="0"/>
              <a:t>Room's foremost goal is to support students on their way </a:t>
            </a:r>
            <a:r>
              <a:rPr lang="en-US" dirty="0" smtClean="0"/>
              <a:t>through their studies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It contains professional support </a:t>
            </a:r>
            <a:r>
              <a:rPr lang="en-US" dirty="0"/>
              <a:t>of lasting value; to a lesser extent topical things and social </a:t>
            </a:r>
            <a:r>
              <a:rPr lang="en-US" dirty="0" smtClean="0"/>
              <a:t>functions</a:t>
            </a:r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8B21-92BF-4697-A140-37D60951EB55}" type="slidenum">
              <a:rPr lang="da-DK" smtClean="0"/>
              <a:t>2</a:t>
            </a:fld>
            <a:endParaRPr lang="da-DK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7505" y="2852936"/>
            <a:ext cx="2334964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7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b="1" dirty="0" err="1"/>
              <a:t>Tables</a:t>
            </a:r>
            <a:r>
              <a:rPr lang="da-DK" b="1" dirty="0"/>
              <a:t> and lists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Terms </a:t>
            </a:r>
            <a:r>
              <a:rPr lang="en-US" dirty="0" err="1" smtClean="0"/>
              <a:t>Danish</a:t>
            </a:r>
            <a:r>
              <a:rPr lang="en-US" dirty="0" err="1" smtClean="0">
                <a:sym typeface="Wingdings" panose="05000000000000000000" pitchFamily="2" charset="2"/>
              </a:rPr>
              <a:t></a:t>
            </a:r>
            <a:r>
              <a:rPr lang="en-US" dirty="0" err="1" smtClean="0"/>
              <a:t>German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Abbreviations of German Studie</a:t>
            </a:r>
            <a:r>
              <a:rPr lang="en-US" dirty="0"/>
              <a:t>s</a:t>
            </a:r>
            <a:r>
              <a:rPr lang="en-US" dirty="0" smtClean="0"/>
              <a:t> and of </a:t>
            </a:r>
            <a:r>
              <a:rPr lang="en-US" dirty="0"/>
              <a:t>the </a:t>
            </a:r>
            <a:r>
              <a:rPr lang="en-US" dirty="0" smtClean="0"/>
              <a:t>German Department</a:t>
            </a:r>
            <a:endParaRPr lang="en-US" dirty="0"/>
          </a:p>
          <a:p>
            <a:endParaRPr lang="en-US" dirty="0"/>
          </a:p>
          <a:p>
            <a:r>
              <a:rPr lang="en-US" dirty="0"/>
              <a:t>F</a:t>
            </a:r>
            <a:r>
              <a:rPr lang="en-US" dirty="0" smtClean="0"/>
              <a:t>alse </a:t>
            </a:r>
            <a:r>
              <a:rPr lang="en-US" dirty="0"/>
              <a:t>friends German-Danish</a:t>
            </a:r>
          </a:p>
          <a:p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ypical </a:t>
            </a:r>
            <a:r>
              <a:rPr lang="en-US" dirty="0"/>
              <a:t>Dane </a:t>
            </a:r>
            <a:r>
              <a:rPr lang="en-US" dirty="0" smtClean="0"/>
              <a:t>errors</a:t>
            </a:r>
            <a:endParaRPr lang="en-US" dirty="0"/>
          </a:p>
          <a:p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ypical </a:t>
            </a:r>
            <a:r>
              <a:rPr lang="en-US" dirty="0"/>
              <a:t>German </a:t>
            </a:r>
            <a:r>
              <a:rPr lang="en-US" dirty="0" smtClean="0"/>
              <a:t>mistakes </a:t>
            </a:r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Danish</a:t>
            </a:r>
          </a:p>
          <a:p>
            <a:endParaRPr lang="en-US" dirty="0"/>
          </a:p>
          <a:p>
            <a:r>
              <a:rPr lang="en-US" dirty="0"/>
              <a:t>P</a:t>
            </a:r>
            <a:r>
              <a:rPr lang="en-US" dirty="0" smtClean="0"/>
              <a:t>roductive </a:t>
            </a:r>
            <a:r>
              <a:rPr lang="en-US" dirty="0"/>
              <a:t>literary </a:t>
            </a:r>
            <a:r>
              <a:rPr lang="en-US" dirty="0" smtClean="0"/>
              <a:t>genres of German Studies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8B21-92BF-4697-A140-37D60951EB55}" type="slidenum">
              <a:rPr lang="da-DK" smtClean="0"/>
              <a:t>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508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Library </a:t>
            </a:r>
            <a:r>
              <a:rPr lang="da-DK" dirty="0" smtClean="0"/>
              <a:t>and </a:t>
            </a:r>
            <a:r>
              <a:rPr lang="da-DK" dirty="0" err="1"/>
              <a:t>Mediatheque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German </a:t>
            </a:r>
            <a:r>
              <a:rPr lang="da-DK" dirty="0" err="1" smtClean="0"/>
              <a:t>DVDs</a:t>
            </a:r>
            <a:endParaRPr lang="da-DK" dirty="0" smtClean="0"/>
          </a:p>
          <a:p>
            <a:endParaRPr lang="da-DK" dirty="0"/>
          </a:p>
          <a:p>
            <a:r>
              <a:rPr lang="da-DK" dirty="0"/>
              <a:t>German </a:t>
            </a:r>
            <a:r>
              <a:rPr lang="da-DK" dirty="0" err="1"/>
              <a:t>board</a:t>
            </a:r>
            <a:r>
              <a:rPr lang="da-DK" dirty="0"/>
              <a:t> </a:t>
            </a:r>
            <a:r>
              <a:rPr lang="da-DK" dirty="0" smtClean="0"/>
              <a:t>games</a:t>
            </a:r>
          </a:p>
          <a:p>
            <a:endParaRPr lang="da-DK" dirty="0"/>
          </a:p>
          <a:p>
            <a:r>
              <a:rPr lang="da-DK" dirty="0"/>
              <a:t>German PS2 games for social purposes (eg German quizzes and karaoke</a:t>
            </a:r>
            <a:r>
              <a:rPr lang="da-DK" dirty="0" smtClean="0"/>
              <a:t>)</a:t>
            </a:r>
          </a:p>
          <a:p>
            <a:endParaRPr lang="da-DK" dirty="0"/>
          </a:p>
          <a:p>
            <a:r>
              <a:rPr lang="da-DK" dirty="0" smtClean="0"/>
              <a:t>Podcasts</a:t>
            </a:r>
          </a:p>
          <a:p>
            <a:endParaRPr lang="da-DK" dirty="0"/>
          </a:p>
          <a:p>
            <a:r>
              <a:rPr lang="da-DK" dirty="0" err="1" smtClean="0"/>
              <a:t>Articles</a:t>
            </a:r>
            <a:r>
              <a:rPr lang="da-DK" dirty="0" smtClean="0"/>
              <a:t> </a:t>
            </a:r>
            <a:r>
              <a:rPr lang="da-DK" dirty="0" err="1"/>
              <a:t>without</a:t>
            </a:r>
            <a:r>
              <a:rPr lang="da-DK" dirty="0"/>
              <a:t> copyright problems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8B21-92BF-4697-A140-37D60951EB55}" type="slidenum">
              <a:rPr lang="da-DK" smtClean="0"/>
              <a:t>21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6510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1344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Purpose of the German resource room</a:t>
            </a:r>
            <a:endParaRPr lang="da-DK" sz="3200" b="1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25" y="1310672"/>
            <a:ext cx="7794507" cy="52913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endParaRPr lang="da-DK" b="1" dirty="0" smtClean="0"/>
          </a:p>
          <a:p>
            <a:r>
              <a:rPr lang="en-US" dirty="0" smtClean="0"/>
              <a:t>Overview </a:t>
            </a:r>
            <a:r>
              <a:rPr lang="en-US" dirty="0"/>
              <a:t>and </a:t>
            </a:r>
            <a:r>
              <a:rPr lang="en-US" dirty="0" smtClean="0"/>
              <a:t>relations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P</a:t>
            </a:r>
            <a:r>
              <a:rPr lang="en-US" dirty="0" smtClean="0"/>
              <a:t>ractice </a:t>
            </a:r>
            <a:r>
              <a:rPr lang="en-US" dirty="0"/>
              <a:t>and feedback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E</a:t>
            </a:r>
            <a:r>
              <a:rPr lang="en-US" dirty="0" smtClean="0"/>
              <a:t>ncouragement </a:t>
            </a:r>
            <a:r>
              <a:rPr lang="en-US" dirty="0"/>
              <a:t>and motivation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Metacommunication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Sharing </a:t>
            </a:r>
            <a:r>
              <a:rPr lang="en-US" dirty="0" smtClean="0"/>
              <a:t>knowledge, discoveries </a:t>
            </a:r>
            <a:r>
              <a:rPr lang="en-US" dirty="0"/>
              <a:t>and experiences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Collection of templates, models, links and </a:t>
            </a:r>
            <a:r>
              <a:rPr lang="en-US" dirty="0" smtClean="0"/>
              <a:t>summaries</a:t>
            </a:r>
          </a:p>
          <a:p>
            <a:endParaRPr lang="en-US" sz="2400" b="1" dirty="0"/>
          </a:p>
          <a:p>
            <a:r>
              <a:rPr lang="en-US" dirty="0" smtClean="0"/>
              <a:t>Memory function of German Studies</a:t>
            </a:r>
            <a:endParaRPr lang="da-DK" sz="2400" dirty="0" smtClean="0"/>
          </a:p>
          <a:p>
            <a:endParaRPr lang="da-DK" sz="24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8B21-92BF-4697-A140-37D60951EB55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399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Presentation of content - 5 folders</a:t>
            </a:r>
            <a:endParaRPr lang="da-DK" b="1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20888"/>
            <a:ext cx="8540273" cy="3326082"/>
          </a:xfrm>
          <a:ln w="12700">
            <a:solidFill>
              <a:schemeClr val="tx2"/>
            </a:solidFill>
          </a:ln>
        </p:spPr>
      </p:pic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8B21-92BF-4697-A140-37D60951EB55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291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Feedback &amp; </a:t>
            </a:r>
            <a:r>
              <a:rPr lang="da-DK" dirty="0" err="1" smtClean="0"/>
              <a:t>evaluation</a:t>
            </a:r>
            <a:r>
              <a:rPr lang="da-DK" dirty="0" smtClean="0"/>
              <a:t> of the side</a:t>
            </a:r>
            <a:endParaRPr lang="da-DK" dirty="0"/>
          </a:p>
        </p:txBody>
      </p:sp>
      <p:pic>
        <p:nvPicPr>
          <p:cNvPr id="5" name="Pladsholder til indhol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628800"/>
            <a:ext cx="8229600" cy="4536504"/>
          </a:xfrm>
        </p:spPr>
      </p:pic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8B21-92BF-4697-A140-37D60951EB55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413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2. </a:t>
            </a:r>
            <a:r>
              <a:rPr lang="en-US" dirty="0" smtClean="0"/>
              <a:t>Exercises</a:t>
            </a:r>
            <a:r>
              <a:rPr lang="en-US" dirty="0"/>
              <a:t>, t</a:t>
            </a:r>
            <a:r>
              <a:rPr lang="en-US" dirty="0" smtClean="0"/>
              <a:t>ests </a:t>
            </a:r>
            <a:r>
              <a:rPr lang="en-US" dirty="0"/>
              <a:t>and </a:t>
            </a:r>
            <a:r>
              <a:rPr lang="en-US" dirty="0" smtClean="0"/>
              <a:t>quizzes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448878" y="1590261"/>
            <a:ext cx="4834880" cy="4876800"/>
          </a:xfrm>
        </p:spPr>
        <p:txBody>
          <a:bodyPr/>
          <a:lstStyle/>
          <a:p>
            <a:pPr marL="0" indent="0" algn="ctr">
              <a:buClr>
                <a:schemeClr val="tx2"/>
              </a:buClr>
              <a:buSzPct val="75000"/>
              <a:buNone/>
            </a:pPr>
            <a:endParaRPr lang="da-DK" dirty="0"/>
          </a:p>
          <a:p>
            <a:pPr marL="0" indent="0" algn="ctr">
              <a:buNone/>
            </a:pPr>
            <a:r>
              <a:rPr lang="da-DK" sz="3200" dirty="0" smtClean="0"/>
              <a:t>- </a:t>
            </a:r>
            <a:r>
              <a:rPr lang="da-DK" sz="3200" dirty="0" err="1" smtClean="0"/>
              <a:t>Proficiency</a:t>
            </a:r>
            <a:r>
              <a:rPr lang="da-DK" sz="3200" dirty="0" smtClean="0"/>
              <a:t> </a:t>
            </a:r>
            <a:r>
              <a:rPr lang="da-DK" sz="3200" dirty="0" err="1"/>
              <a:t>e</a:t>
            </a:r>
            <a:r>
              <a:rPr lang="da-DK" sz="3200" dirty="0" err="1" smtClean="0"/>
              <a:t>xercises</a:t>
            </a:r>
            <a:r>
              <a:rPr lang="da-DK" sz="3200" dirty="0"/>
              <a:t/>
            </a:r>
            <a:br>
              <a:rPr lang="da-DK" sz="3200" dirty="0"/>
            </a:br>
            <a:r>
              <a:rPr lang="da-DK" sz="3200" dirty="0" smtClean="0"/>
              <a:t>- Knowledge </a:t>
            </a:r>
            <a:r>
              <a:rPr lang="da-DK" sz="3200" dirty="0" err="1"/>
              <a:t>e</a:t>
            </a:r>
            <a:r>
              <a:rPr lang="da-DK" sz="3200" dirty="0" err="1" smtClean="0"/>
              <a:t>xercises</a:t>
            </a:r>
            <a:r>
              <a:rPr lang="da-DK" sz="3200" dirty="0"/>
              <a:t/>
            </a:r>
            <a:br>
              <a:rPr lang="da-DK" sz="3200" dirty="0"/>
            </a:br>
            <a:r>
              <a:rPr lang="da-DK" sz="3200" dirty="0" smtClean="0"/>
              <a:t>- Translation </a:t>
            </a:r>
            <a:r>
              <a:rPr lang="da-DK" sz="3200" dirty="0" err="1"/>
              <a:t>e</a:t>
            </a:r>
            <a:r>
              <a:rPr lang="da-DK" sz="3200" dirty="0" err="1" smtClean="0"/>
              <a:t>xercises</a:t>
            </a:r>
            <a:r>
              <a:rPr lang="da-DK" sz="3200" dirty="0"/>
              <a:t/>
            </a:r>
            <a:br>
              <a:rPr lang="da-DK" sz="3200" dirty="0"/>
            </a:br>
            <a:r>
              <a:rPr lang="da-DK" sz="3200" dirty="0" smtClean="0"/>
              <a:t>- </a:t>
            </a:r>
            <a:r>
              <a:rPr lang="da-DK" sz="3200" dirty="0" err="1" smtClean="0"/>
              <a:t>Analytical</a:t>
            </a:r>
            <a:r>
              <a:rPr lang="da-DK" sz="3200" dirty="0" smtClean="0"/>
              <a:t> </a:t>
            </a:r>
            <a:r>
              <a:rPr lang="da-DK" sz="3200" dirty="0" err="1"/>
              <a:t>e</a:t>
            </a:r>
            <a:r>
              <a:rPr lang="da-DK" sz="3200" dirty="0" err="1" smtClean="0"/>
              <a:t>xercises</a:t>
            </a:r>
            <a:r>
              <a:rPr lang="da-DK" sz="3200" dirty="0"/>
              <a:t/>
            </a:r>
            <a:br>
              <a:rPr lang="da-DK" sz="3200" dirty="0"/>
            </a:br>
            <a:r>
              <a:rPr lang="da-DK" sz="3200" dirty="0" smtClean="0"/>
              <a:t>- </a:t>
            </a:r>
            <a:r>
              <a:rPr lang="da-DK" sz="3200" dirty="0" err="1" smtClean="0"/>
              <a:t>Contrastive</a:t>
            </a:r>
            <a:r>
              <a:rPr lang="da-DK" sz="3200" dirty="0" smtClean="0"/>
              <a:t> </a:t>
            </a:r>
            <a:r>
              <a:rPr lang="da-DK" sz="3200" dirty="0" err="1"/>
              <a:t>e</a:t>
            </a:r>
            <a:r>
              <a:rPr lang="da-DK" sz="3200" dirty="0" err="1" smtClean="0"/>
              <a:t>xercises</a:t>
            </a:r>
            <a:endParaRPr lang="da-DK" dirty="0" smtClean="0"/>
          </a:p>
          <a:p>
            <a:pPr algn="ctr">
              <a:buClr>
                <a:schemeClr val="tx2"/>
              </a:buClr>
              <a:buSzPct val="75000"/>
              <a:buFont typeface="Wingdings" panose="05000000000000000000" pitchFamily="2" charset="2"/>
              <a:buChar char="q"/>
            </a:pPr>
            <a:endParaRPr lang="da-DK" dirty="0" smtClean="0"/>
          </a:p>
          <a:p>
            <a:pPr algn="ctr"/>
            <a:endParaRPr lang="da-DK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8B21-92BF-4697-A140-37D60951EB55}" type="slidenum">
              <a:rPr lang="da-DK" smtClean="0"/>
              <a:t>6</a:t>
            </a:fld>
            <a:endParaRPr lang="da-DK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060848"/>
            <a:ext cx="2713133" cy="4077072"/>
          </a:xfrm>
          <a:prstGeom prst="rect">
            <a:avLst/>
          </a:prstGeom>
          <a:ln w="12700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327928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573016"/>
            <a:ext cx="4536504" cy="254742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a-DK" dirty="0" err="1" smtClean="0"/>
              <a:t>Proficiency</a:t>
            </a:r>
            <a:r>
              <a:rPr lang="da-DK" dirty="0" smtClean="0"/>
              <a:t>. </a:t>
            </a:r>
            <a:r>
              <a:rPr lang="da-DK" dirty="0" err="1"/>
              <a:t>Example</a:t>
            </a:r>
            <a:r>
              <a:rPr lang="da-DK" dirty="0"/>
              <a:t>: </a:t>
            </a:r>
            <a:r>
              <a:rPr lang="da-DK" dirty="0" err="1" smtClean="0"/>
              <a:t>Listening-comprehension</a:t>
            </a:r>
            <a:endParaRPr lang="da-DK" sz="3100" b="1" dirty="0"/>
          </a:p>
        </p:txBody>
      </p:sp>
      <p:sp>
        <p:nvSpPr>
          <p:cNvPr id="3" name="Pladsholder til indhold 2"/>
          <p:cNvSpPr>
            <a:spLocks noGrp="1" noChangeAspect="1"/>
          </p:cNvSpPr>
          <p:nvPr>
            <p:ph idx="1"/>
          </p:nvPr>
        </p:nvSpPr>
        <p:spPr>
          <a:xfrm>
            <a:off x="457201" y="1600200"/>
            <a:ext cx="8138734" cy="3120854"/>
          </a:xfrm>
        </p:spPr>
        <p:txBody>
          <a:bodyPr>
            <a:spAutoFit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Listen and take notes</a:t>
            </a:r>
          </a:p>
          <a:p>
            <a:pPr marL="457200" indent="-457200">
              <a:buAutoNum type="arabicPeriod"/>
            </a:pPr>
            <a:r>
              <a:rPr lang="en-US" dirty="0" smtClean="0"/>
              <a:t>Answer the comprehension question</a:t>
            </a:r>
          </a:p>
          <a:p>
            <a:pPr marL="457200" indent="-457200">
              <a:buAutoNum type="arabicPeriod"/>
            </a:pPr>
            <a:r>
              <a:rPr lang="en-US" dirty="0" smtClean="0"/>
              <a:t>Make </a:t>
            </a:r>
            <a:r>
              <a:rPr lang="en-US" dirty="0"/>
              <a:t>audio dictation of </a:t>
            </a:r>
            <a:r>
              <a:rPr lang="en-US" dirty="0" smtClean="0"/>
              <a:t>0:16 - 1:07</a:t>
            </a:r>
          </a:p>
          <a:p>
            <a:pPr marL="457200" indent="-457200">
              <a:buAutoNum type="arabicPeriod"/>
            </a:pPr>
            <a:r>
              <a:rPr lang="en-US" dirty="0" smtClean="0"/>
              <a:t>Translate given passages</a:t>
            </a:r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8B21-92BF-4697-A140-37D60951EB55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644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da-DK" dirty="0" err="1" smtClean="0"/>
              <a:t>Comprehension-questions</a:t>
            </a:r>
            <a:r>
              <a:rPr lang="da-DK" dirty="0" smtClean="0"/>
              <a:t> : </a:t>
            </a:r>
            <a:r>
              <a:rPr lang="da-DK" dirty="0"/>
              <a:t>Audio </a:t>
            </a:r>
            <a:r>
              <a:rPr lang="da-DK" dirty="0" err="1" smtClean="0"/>
              <a:t>dictation</a:t>
            </a:r>
            <a:endParaRPr lang="da-DK" dirty="0"/>
          </a:p>
        </p:txBody>
      </p:sp>
      <p:pic>
        <p:nvPicPr>
          <p:cNvPr id="5" name="Pladsholder til indhol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348880"/>
            <a:ext cx="8505008" cy="3672408"/>
          </a:xfrm>
          <a:ln w="12700">
            <a:solidFill>
              <a:schemeClr val="tx2"/>
            </a:solidFill>
          </a:ln>
        </p:spPr>
      </p:pic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8B21-92BF-4697-A140-37D60951EB55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162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a-DK" dirty="0" smtClean="0"/>
              <a:t>Language </a:t>
            </a:r>
            <a:r>
              <a:rPr lang="da-DK" dirty="0" err="1"/>
              <a:t>p</a:t>
            </a:r>
            <a:r>
              <a:rPr lang="da-DK" dirty="0" err="1" smtClean="0"/>
              <a:t>roficiency</a:t>
            </a:r>
            <a:r>
              <a:rPr lang="da-DK" dirty="0" smtClean="0"/>
              <a:t> </a:t>
            </a:r>
            <a:r>
              <a:rPr lang="da-DK" dirty="0" err="1"/>
              <a:t>e</a:t>
            </a:r>
            <a:r>
              <a:rPr lang="da-DK" dirty="0" err="1" smtClean="0"/>
              <a:t>xercises</a:t>
            </a: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> </a:t>
            </a:r>
            <a:r>
              <a:rPr lang="da-DK" dirty="0" err="1" smtClean="0"/>
              <a:t>Example</a:t>
            </a:r>
            <a:r>
              <a:rPr lang="da-DK" dirty="0" smtClean="0"/>
              <a:t>: </a:t>
            </a:r>
            <a:r>
              <a:rPr lang="da-DK" dirty="0" err="1" smtClean="0"/>
              <a:t>Pronunciation</a:t>
            </a:r>
            <a:endParaRPr lang="da-DK" sz="31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8B21-92BF-4697-A140-37D60951EB55}" type="slidenum">
              <a:rPr lang="da-DK" smtClean="0"/>
              <a:t>9</a:t>
            </a:fld>
            <a:endParaRPr lang="da-DK"/>
          </a:p>
        </p:txBody>
      </p:sp>
      <p:pic>
        <p:nvPicPr>
          <p:cNvPr id="3" name="Pladsholder til indhold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778" y="3764707"/>
            <a:ext cx="4023397" cy="2260638"/>
          </a:xfr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1676624"/>
            <a:ext cx="4153481" cy="4560687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341" y="1772816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78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enhed">
  <a:themeElements>
    <a:clrScheme name="Renhe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Klassisk kontor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nhe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747A4E34FF7F24A83BE7404709CC8B7" ma:contentTypeVersion="1" ma:contentTypeDescription="Opret et nyt dokument." ma:contentTypeScope="" ma:versionID="00f0e02c147432a64918566fa10ebb01">
  <xsd:schema xmlns:xsd="http://www.w3.org/2001/XMLSchema" xmlns:p="http://schemas.microsoft.com/office/2006/metadata/properties" xmlns:ns2="0f8f93b8-7319-4d95-9241-4dfad89df8fb" targetNamespace="http://schemas.microsoft.com/office/2006/metadata/properties" ma:root="true" ma:fieldsID="4e5dc997324ee1b59b109d9ae6392fc9" ns2:_="">
    <xsd:import namespace="0f8f93b8-7319-4d95-9241-4dfad89df8fb"/>
    <xsd:element name="properties">
      <xsd:complexType>
        <xsd:sequence>
          <xsd:element name="documentManagement">
            <xsd:complexType>
              <xsd:all>
                <xsd:element ref="ns2:tes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0f8f93b8-7319-4d95-9241-4dfad89df8fb" elementFormDefault="qualified">
    <xsd:import namespace="http://schemas.microsoft.com/office/2006/documentManagement/types"/>
    <xsd:element name="test" ma:index="8" nillable="true" ma:displayName="Søgeord" ma:internalName="tes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Indholdstype" ma:readOnly="tru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test xmlns="0f8f93b8-7319-4d95-9241-4dfad89df8fb" xsi:nil="true"/>
  </documentManagement>
</p:properties>
</file>

<file path=customXml/itemProps1.xml><?xml version="1.0" encoding="utf-8"?>
<ds:datastoreItem xmlns:ds="http://schemas.openxmlformats.org/officeDocument/2006/customXml" ds:itemID="{FBB124A0-CAEA-41AA-A528-8B221FF03D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8f93b8-7319-4d95-9241-4dfad89df8fb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151D273-2663-45A5-92CD-B20C5CA43A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31C676-C409-425C-8F06-DBDC30143CC4}">
  <ds:schemaRefs>
    <ds:schemaRef ds:uri="http://purl.org/dc/elements/1.1/"/>
    <ds:schemaRef ds:uri="http://schemas.microsoft.com/office/2006/metadata/properties"/>
    <ds:schemaRef ds:uri="0f8f93b8-7319-4d95-9241-4dfad89df8f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7025</TotalTime>
  <Words>464</Words>
  <Application>Microsoft Office PowerPoint</Application>
  <PresentationFormat>Skærmshow (4:3)</PresentationFormat>
  <Paragraphs>100</Paragraphs>
  <Slides>21</Slides>
  <Notes>6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Renhed</vt:lpstr>
      <vt:lpstr>German resource room (GRR)</vt:lpstr>
      <vt:lpstr>Purpose</vt:lpstr>
      <vt:lpstr>Purpose of the German resource room</vt:lpstr>
      <vt:lpstr>Presentation of content - 5 folders</vt:lpstr>
      <vt:lpstr>Feedback &amp; evaluation of the side</vt:lpstr>
      <vt:lpstr>2. Exercises, tests and quizzes</vt:lpstr>
      <vt:lpstr>Proficiency. Example: Listening-comprehension</vt:lpstr>
      <vt:lpstr>Comprehension-questions : Audio dictation</vt:lpstr>
      <vt:lpstr>Language proficiency exercises  Example: Pronunciation</vt:lpstr>
      <vt:lpstr>Language proficiency exercises Example: Grammatical and other linguistic exercises with auto-feedback (1) </vt:lpstr>
      <vt:lpstr>Language proficiency exercises Example: Grammatical and other linguistic exercises with auto-feedback (2)</vt:lpstr>
      <vt:lpstr>Language proficiency exercises Example: Grammatical and other linguistic exercises with auto-feedback (3)</vt:lpstr>
      <vt:lpstr>Weekly quiz with answers</vt:lpstr>
      <vt:lpstr>German weekly quiz, an example from week 34</vt:lpstr>
      <vt:lpstr>3. Useful links and helpful references to resources. </vt:lpstr>
      <vt:lpstr>4) About life as a student, motivation, progression etc.</vt:lpstr>
      <vt:lpstr>   Advice for preparing exams and writing exam papers in Linguistics</vt:lpstr>
      <vt:lpstr>Motivation</vt:lpstr>
      <vt:lpstr> 5. Papers, BA projects, master´s theses, synopses, etc.</vt:lpstr>
      <vt:lpstr>Tables and lists</vt:lpstr>
      <vt:lpstr>Library and Mediatheque</vt:lpstr>
    </vt:vector>
  </TitlesOfParts>
  <Company>University of Copenhagen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Tysk Ressourcerum</dc:title>
  <dc:creator>Lene</dc:creator>
  <cp:lastModifiedBy>Ken Faroe</cp:lastModifiedBy>
  <cp:revision>190</cp:revision>
  <dcterms:created xsi:type="dcterms:W3CDTF">2015-07-06T19:26:56Z</dcterms:created>
  <dcterms:modified xsi:type="dcterms:W3CDTF">2015-11-08T19:12:14Z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0x010100F747A4E34FF7F24A83BE7404709CC8B7</vt:lpwstr>
  </property>
</Properties>
</file>